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76" r:id="rId10"/>
    <p:sldId id="263" r:id="rId11"/>
    <p:sldId id="264" r:id="rId12"/>
    <p:sldId id="265" r:id="rId13"/>
    <p:sldId id="280" r:id="rId14"/>
    <p:sldId id="266" r:id="rId15"/>
    <p:sldId id="267" r:id="rId16"/>
    <p:sldId id="269" r:id="rId17"/>
    <p:sldId id="270" r:id="rId18"/>
    <p:sldId id="273" r:id="rId19"/>
    <p:sldId id="281" r:id="rId20"/>
    <p:sldId id="271" r:id="rId21"/>
    <p:sldId id="274" r:id="rId22"/>
    <p:sldId id="282" r:id="rId23"/>
    <p:sldId id="272" r:id="rId24"/>
    <p:sldId id="275" r:id="rId25"/>
    <p:sldId id="283" r:id="rId26"/>
    <p:sldId id="277" r:id="rId27"/>
    <p:sldId id="278" r:id="rId28"/>
    <p:sldId id="284" r:id="rId29"/>
    <p:sldId id="279" r:id="rId30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CFA2"/>
    <a:srgbClr val="21D17D"/>
    <a:srgbClr val="EA8AAC"/>
    <a:srgbClr val="FC620C"/>
    <a:srgbClr val="DA812A"/>
    <a:srgbClr val="F48F27"/>
    <a:srgbClr val="CB3430"/>
    <a:srgbClr val="B02221"/>
    <a:srgbClr val="BE4C2F"/>
    <a:srgbClr val="AE4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9101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37054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79498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58216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00677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67826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3344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02067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6168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90451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77544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F5B3A-CEA3-4FC3-B70A-E8DDFFE8D0F7}" type="datetimeFigureOut">
              <a:rPr lang="es-CR" smtClean="0"/>
              <a:t>9/6/2017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B611C-B467-452D-8DEA-0A7115F9B456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2316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real-Paris-BMAG-Article-The-Lazy-Girls-Guide-To-Taking-Care-Of-Your-Skin-Desktop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9585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4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27500" y="2298699"/>
            <a:ext cx="4711700" cy="1274763"/>
          </a:xfrm>
        </p:spPr>
        <p:txBody>
          <a:bodyPr>
            <a:normAutofit/>
          </a:bodyPr>
          <a:lstStyle/>
          <a:p>
            <a:r>
              <a:rPr lang="es-CR" sz="8000" b="1" dirty="0">
                <a:solidFill>
                  <a:srgbClr val="F48F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WHISKING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84700" y="3475038"/>
            <a:ext cx="3886200" cy="512762"/>
          </a:xfrm>
        </p:spPr>
        <p:txBody>
          <a:bodyPr>
            <a:normAutofit/>
          </a:bodyPr>
          <a:lstStyle/>
          <a:p>
            <a:r>
              <a:rPr lang="es-CR" sz="2600" b="1" dirty="0">
                <a:latin typeface="Calibri"/>
                <a:cs typeface="Calibri"/>
              </a:rPr>
              <a:t>“COCKTAIL EN CABINA”</a:t>
            </a:r>
          </a:p>
        </p:txBody>
      </p:sp>
    </p:spTree>
    <p:extLst>
      <p:ext uri="{BB962C8B-B14F-4D97-AF65-F5344CB8AC3E}">
        <p14:creationId xmlns:p14="http://schemas.microsoft.com/office/powerpoint/2010/main" val="50700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eling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1600" y="127000"/>
            <a:ext cx="64262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R" sz="41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MODIFICACIONES DE LA PIEL</a:t>
            </a:r>
            <a:br>
              <a:rPr lang="es-CR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</a:br>
            <a:r>
              <a:rPr lang="es-CR" sz="41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POR ENVEJECIMIENTO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33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MPIEZ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r="114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28600" y="127000"/>
            <a:ext cx="64262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2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VÍAS DE PENETRACIÓN</a:t>
            </a:r>
          </a:p>
          <a:p>
            <a:pPr>
              <a:lnSpc>
                <a:spcPct val="80000"/>
              </a:lnSpc>
            </a:pPr>
            <a:r>
              <a:rPr lang="es-CR" sz="42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DE PRODUCTOS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5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77800" y="215900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500" b="1" dirty="0">
                <a:solidFill>
                  <a:srgbClr val="DA81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VÍAS TRANSEPIDERMICA</a:t>
            </a:r>
          </a:p>
          <a:p>
            <a:pPr>
              <a:lnSpc>
                <a:spcPct val="100000"/>
              </a:lnSpc>
            </a:pPr>
            <a:r>
              <a:rPr lang="es-CR" sz="3700" b="1" dirty="0">
                <a:solidFill>
                  <a:srgbClr val="DA81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Intercelular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81000" y="1762815"/>
            <a:ext cx="7877059" cy="4587185"/>
            <a:chOff x="444500" y="1750115"/>
            <a:chExt cx="7877059" cy="4587185"/>
          </a:xfrm>
        </p:grpSpPr>
        <p:pic>
          <p:nvPicPr>
            <p:cNvPr id="13" name="Picture 12" descr="shutterstock_159365330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5307" r="6157" b="7431"/>
            <a:stretch/>
          </p:blipFill>
          <p:spPr>
            <a:xfrm>
              <a:off x="4737100" y="1750115"/>
              <a:ext cx="3584459" cy="3558485"/>
            </a:xfrm>
            <a:prstGeom prst="rect">
              <a:avLst/>
            </a:prstGeom>
          </p:spPr>
        </p:pic>
        <p:pic>
          <p:nvPicPr>
            <p:cNvPr id="2" name="Picture 1" descr="shutterstock_159365330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5307" r="6157" b="7431"/>
            <a:stretch/>
          </p:blipFill>
          <p:spPr>
            <a:xfrm>
              <a:off x="444500" y="2778815"/>
              <a:ext cx="3584459" cy="355848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0400" y="1981200"/>
              <a:ext cx="4737100" cy="411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77641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77800" y="215900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500" b="1" dirty="0">
                <a:solidFill>
                  <a:srgbClr val="DA81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VÍAS TRANSEPIDERMICA</a:t>
            </a:r>
          </a:p>
          <a:p>
            <a:pPr>
              <a:lnSpc>
                <a:spcPct val="100000"/>
              </a:lnSpc>
            </a:pPr>
            <a:r>
              <a:rPr lang="es-CR" sz="3700" b="1" dirty="0">
                <a:solidFill>
                  <a:srgbClr val="DA81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Intracelular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727200" y="1460500"/>
            <a:ext cx="4600459" cy="4851400"/>
            <a:chOff x="1727200" y="1447800"/>
            <a:chExt cx="4600459" cy="4851400"/>
          </a:xfrm>
        </p:grpSpPr>
        <p:pic>
          <p:nvPicPr>
            <p:cNvPr id="2" name="Picture 1" descr="shutterstock_159365330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5307" r="6157" b="7431"/>
            <a:stretch/>
          </p:blipFill>
          <p:spPr>
            <a:xfrm>
              <a:off x="1727200" y="1732077"/>
              <a:ext cx="4600459" cy="45671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alphaModFix amt="68000"/>
            </a:blip>
            <a:stretch>
              <a:fillRect/>
            </a:stretch>
          </p:blipFill>
          <p:spPr>
            <a:xfrm>
              <a:off x="4813300" y="1447800"/>
              <a:ext cx="1244600" cy="193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8082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77800" y="215900"/>
            <a:ext cx="5461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500" b="1" dirty="0">
                <a:solidFill>
                  <a:srgbClr val="DA81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VÍAS TRANSANEXAL</a:t>
            </a:r>
          </a:p>
          <a:p>
            <a:pPr>
              <a:lnSpc>
                <a:spcPct val="100000"/>
              </a:lnSpc>
            </a:pPr>
            <a:r>
              <a:rPr lang="es-CR" sz="3700" b="1" dirty="0">
                <a:solidFill>
                  <a:srgbClr val="DA812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Folicular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730500" y="1117600"/>
            <a:ext cx="3322344" cy="5435601"/>
            <a:chOff x="2692400" y="1193800"/>
            <a:chExt cx="3322344" cy="543560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DFF"/>
                </a:clrFrom>
                <a:clrTo>
                  <a:srgbClr val="FD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6" t="2772" r="16652" b="2414"/>
            <a:stretch/>
          </p:blipFill>
          <p:spPr>
            <a:xfrm>
              <a:off x="2692400" y="1638300"/>
              <a:ext cx="3322344" cy="49911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9900" y="1193800"/>
              <a:ext cx="939800" cy="1409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278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-29467351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1600" y="127000"/>
            <a:ext cx="7264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5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FACTORES QUE INFLUYEN</a:t>
            </a:r>
          </a:p>
          <a:p>
            <a:r>
              <a:rPr lang="es-CR" sz="29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EN LA PENETRACIÓN DE UN COSMÉTICO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330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in_care_800x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70100" y="2590800"/>
            <a:ext cx="5003800" cy="195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R" sz="68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WHISKING</a:t>
            </a:r>
          </a:p>
          <a:p>
            <a:pPr algn="ctr"/>
            <a:r>
              <a:rPr lang="es-CR" sz="41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“BATIR” O “MEZCLAR”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9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eling-facial-patricia-moreno-belleza-salud-montecarmel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3"/>
          <a:stretch/>
        </p:blipFill>
        <p:spPr>
          <a:xfrm>
            <a:off x="0" y="-17153"/>
            <a:ext cx="9144000" cy="687515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99067" y="4538129"/>
            <a:ext cx="7450666" cy="212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FOTOENVEJECIMIENTO</a:t>
            </a:r>
          </a:p>
          <a:p>
            <a:pPr algn="ctr">
              <a:lnSpc>
                <a:spcPct val="60000"/>
              </a:lnSpc>
            </a:pPr>
            <a:r>
              <a:rPr lang="es-CR" sz="74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+</a:t>
            </a:r>
          </a:p>
          <a:p>
            <a:pPr algn="ctr">
              <a:lnSpc>
                <a:spcPct val="6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DESVITALIDAD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192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251424" y="1524001"/>
            <a:ext cx="4946577" cy="41148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79" y="3082499"/>
            <a:ext cx="3119321" cy="2381051"/>
          </a:xfrm>
        </p:spPr>
      </p:pic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420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52400" y="152400"/>
            <a:ext cx="47498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PROTOCOLO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79923"/>
              </p:ext>
            </p:extLst>
          </p:nvPr>
        </p:nvGraphicFramePr>
        <p:xfrm>
          <a:off x="101597" y="1084117"/>
          <a:ext cx="9042403" cy="4309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6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1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PACK DE WHITE</a:t>
                      </a:r>
                    </a:p>
                    <a:p>
                      <a:pPr algn="ctr" fontAlgn="ctr"/>
                      <a:r>
                        <a:rPr lang="sv-SE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 C</a:t>
                      </a:r>
                      <a:r>
                        <a:rPr lang="sv-SE" sz="16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sv-SE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MASCARA </a:t>
                      </a:r>
                    </a:p>
                    <a:p>
                      <a:pPr algn="ctr" fontAlgn="ctr"/>
                      <a:r>
                        <a:rPr lang="sv-SE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 C FORCE</a:t>
                      </a:r>
                      <a:r>
                        <a:rPr lang="sv-SE" sz="16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FLUID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16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SESION IMPAR Y LAS 2 ULTIMAS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R" sz="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SESIÓN PAR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355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CREMA MICROEXFOLIANTE RETEXTURIZANTE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CREMA MICROEXFOLIANTE RETEXTURIZANTE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1.5 ML</a:t>
                      </a:r>
                      <a:endParaRPr lang="es-C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59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LOCIÓN NORMALIZANTE TONIFICANTE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R" sz="1400" b="1" u="none" strike="noStrike" dirty="0">
                          <a:effectLst/>
                        </a:rPr>
                        <a:t>1.875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LOCIÓN NORMALIZANTE TONIFICANTE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1.875 ML</a:t>
                      </a:r>
                      <a:endParaRPr lang="es-C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59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PEEL REFINISHER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1.875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PEEL REFINISHER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1.875 ML</a:t>
                      </a:r>
                      <a:endParaRPr lang="es-C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088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SPOT DIMINISH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SPOT DIMINISH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 ML</a:t>
                      </a:r>
                      <a:endParaRPr lang="es-C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59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CRISTALLINE MASK + 1 ML DE SERUM VIT C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 ML + 3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3 ML + 1.5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MASCARA VIT C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 UNDS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 UND</a:t>
                      </a:r>
                      <a:endParaRPr lang="es-C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896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CREMA CORRECCION DE MANCHAS + BLOQUEADOR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ML +  50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1.25 ML + 0.625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CREMA CORRECCIÓN DE MANCHAS + SERUM VIT C + BLOQUEADOR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ML + 3 + 50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20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1.25 ML + 0.625 ML + 0,625</a:t>
                      </a:r>
                      <a:endParaRPr lang="es-C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152400" y="815977"/>
            <a:ext cx="47498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es-CR" sz="4700" b="1" dirty="0">
              <a:solidFill>
                <a:srgbClr val="F48F27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0" y="5454211"/>
            <a:ext cx="618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8 SESIONES </a:t>
            </a:r>
          </a:p>
          <a:p>
            <a:r>
              <a:rPr lang="es-CR" b="1" dirty="0"/>
              <a:t>HASTA 16 SESIONES</a:t>
            </a:r>
          </a:p>
        </p:txBody>
      </p:sp>
    </p:spTree>
    <p:extLst>
      <p:ext uri="{BB962C8B-B14F-4D97-AF65-F5344CB8AC3E}">
        <p14:creationId xmlns:p14="http://schemas.microsoft.com/office/powerpoint/2010/main" val="362444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-cirugia-plastic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" r="4689" b="2106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2300" y="4622801"/>
            <a:ext cx="3390900" cy="1524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70000"/>
              </a:lnSpc>
            </a:pPr>
            <a:r>
              <a:rPr lang="es-CR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DIAGNOSTICO</a:t>
            </a:r>
            <a:br>
              <a:rPr lang="es-CR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</a:br>
            <a:r>
              <a:rPr lang="es-CR" sz="53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FACIAL</a:t>
            </a:r>
          </a:p>
        </p:txBody>
      </p:sp>
    </p:spTree>
    <p:extLst>
      <p:ext uri="{BB962C8B-B14F-4D97-AF65-F5344CB8AC3E}">
        <p14:creationId xmlns:p14="http://schemas.microsoft.com/office/powerpoint/2010/main" val="206630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lrpgkfglxwhipyxpmibtudugxookdsw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r="5440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9067" y="4576229"/>
            <a:ext cx="7450666" cy="212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DESHIDRATACIÓN</a:t>
            </a:r>
          </a:p>
          <a:p>
            <a:pPr algn="ctr">
              <a:lnSpc>
                <a:spcPct val="60000"/>
              </a:lnSpc>
            </a:pPr>
            <a:r>
              <a:rPr lang="es-CR" sz="74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+</a:t>
            </a:r>
          </a:p>
          <a:p>
            <a:pPr algn="ctr">
              <a:lnSpc>
                <a:spcPct val="6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SENSIBILIDAD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11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07" y="2324166"/>
            <a:ext cx="2451601" cy="3136839"/>
          </a:xfrm>
          <a:prstGeom prst="rect">
            <a:avLst/>
          </a:prstGeom>
        </p:spPr>
      </p:pic>
      <p:pic>
        <p:nvPicPr>
          <p:cNvPr id="6" name="Picture 6" descr="7675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/>
          <a:stretch/>
        </p:blipFill>
        <p:spPr bwMode="auto">
          <a:xfrm>
            <a:off x="2652429" y="3661440"/>
            <a:ext cx="2241297" cy="25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3918" r="3765" b="23072"/>
          <a:stretch/>
        </p:blipFill>
        <p:spPr>
          <a:xfrm>
            <a:off x="4216412" y="1888067"/>
            <a:ext cx="4576221" cy="3175000"/>
          </a:xfrm>
        </p:spPr>
      </p:pic>
      <p:grpSp>
        <p:nvGrpSpPr>
          <p:cNvPr id="8" name="Group 7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043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68218"/>
              </p:ext>
            </p:extLst>
          </p:nvPr>
        </p:nvGraphicFramePr>
        <p:xfrm>
          <a:off x="152400" y="1003301"/>
          <a:ext cx="8966203" cy="44576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3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36693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PACK DE HYDRACURE</a:t>
                      </a:r>
                    </a:p>
                    <a:p>
                      <a:pPr algn="ctr" fontAlgn="ctr"/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MASCARA EXTRACTO DE</a:t>
                      </a:r>
                      <a:r>
                        <a:rPr lang="es-CR" sz="16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ROSAS</a:t>
                      </a:r>
                    </a:p>
                    <a:p>
                      <a:pPr algn="ctr" fontAlgn="ctr"/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CONCENTRADO #2</a:t>
                      </a:r>
                      <a:endParaRPr lang="es-CR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060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SESION IMPAR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SESION PAR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973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HYDRA POWER Bi-</a:t>
                      </a:r>
                      <a:r>
                        <a:rPr lang="es-CR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Sérum</a:t>
                      </a:r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Facial 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3ML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SERUM HIDRATACIÓN INTENSA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24 UNDS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496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CREMA DE MASAJE HYDRASENSITIVE  + CONCENTRADO #2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50ML + 36ML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2.5ML + 1ML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CREMA DE MASAJE HYDRASENSITIVE 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2.5ML 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44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HYDRA PERFORMANCE MASK. 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UNDS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 UND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MASCARA EXTRACTO DE ROSAS + CONCENTRADO #2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UNDS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 UND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733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HYDRACTIVE FACIAL EMULSION  + BLOQUEADOR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UNDS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 ML + 0.625ML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HYDRACTIVE FACIAL EMULSION  + BLOQUEADOR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UNDS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8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 ML + 0.625ML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152400" y="152400"/>
            <a:ext cx="47498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PROTOCOLO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152400" y="5458290"/>
            <a:ext cx="618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10 SESIONES </a:t>
            </a:r>
          </a:p>
          <a:p>
            <a:r>
              <a:rPr lang="es-CR" b="1" dirty="0"/>
              <a:t>HASTA 20 SESIONES</a:t>
            </a:r>
          </a:p>
        </p:txBody>
      </p:sp>
    </p:spTree>
    <p:extLst>
      <p:ext uri="{BB962C8B-B14F-4D97-AF65-F5344CB8AC3E}">
        <p14:creationId xmlns:p14="http://schemas.microsoft.com/office/powerpoint/2010/main" val="274156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o-eliminar-espinhas-do-ros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658868" cy="68580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999067" y="4538129"/>
            <a:ext cx="7450666" cy="212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ACNÉ</a:t>
            </a:r>
          </a:p>
          <a:p>
            <a:pPr algn="ctr">
              <a:lnSpc>
                <a:spcPct val="60000"/>
              </a:lnSpc>
            </a:pPr>
            <a:r>
              <a:rPr lang="es-CR" sz="74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+</a:t>
            </a:r>
          </a:p>
          <a:p>
            <a:pPr algn="ctr">
              <a:lnSpc>
                <a:spcPct val="6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SENSIBILIDAD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381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r="29875"/>
          <a:stretch/>
        </p:blipFill>
        <p:spPr>
          <a:xfrm>
            <a:off x="5718393" y="4678102"/>
            <a:ext cx="722945" cy="18073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9" r="38665"/>
          <a:stretch/>
        </p:blipFill>
        <p:spPr>
          <a:xfrm>
            <a:off x="4850081" y="3849635"/>
            <a:ext cx="877336" cy="2822097"/>
          </a:xfrm>
          <a:prstGeom prst="rect">
            <a:avLst/>
          </a:prstGeom>
        </p:spPr>
      </p:pic>
      <p:pic>
        <p:nvPicPr>
          <p:cNvPr id="7" name="Picture 6" descr="intens relif2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67" y="2853267"/>
            <a:ext cx="1812270" cy="393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"/>
          <a:stretch/>
        </p:blipFill>
        <p:spPr>
          <a:xfrm>
            <a:off x="236949" y="2136627"/>
            <a:ext cx="4450898" cy="4585907"/>
          </a:xfrm>
        </p:spPr>
      </p:pic>
      <p:grpSp>
        <p:nvGrpSpPr>
          <p:cNvPr id="15" name="Group 14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86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9731"/>
              </p:ext>
            </p:extLst>
          </p:nvPr>
        </p:nvGraphicFramePr>
        <p:xfrm>
          <a:off x="152400" y="1485900"/>
          <a:ext cx="8775701" cy="353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160">
                <a:tc>
                  <a:txBody>
                    <a:bodyPr/>
                    <a:lstStyle/>
                    <a:p>
                      <a:pPr lvl="0" algn="l" fontAlgn="ctr"/>
                      <a:r>
                        <a:rPr lang="es-CR" sz="18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OPTIONS </a:t>
                      </a:r>
                    </a:p>
                    <a:p>
                      <a:pPr lvl="0" algn="l" fontAlgn="ctr"/>
                      <a:r>
                        <a:rPr lang="es-CR" sz="18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PUREXPERT</a:t>
                      </a:r>
                      <a:r>
                        <a:rPr lang="es-CR" sz="18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lvl="0" algn="l" fontAlgn="ctr"/>
                      <a:r>
                        <a:rPr lang="es-CR" sz="18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SYNERGYAGE</a:t>
                      </a:r>
                    </a:p>
                    <a:p>
                      <a:pPr lvl="1" algn="l" fontAlgn="ctr"/>
                      <a:endParaRPr lang="es-CR" sz="1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TODAS LAS SESIONES</a:t>
                      </a:r>
                      <a:endParaRPr lang="es-C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578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CONCENTRADO ANTIMPERFECCIONES + CONCENTRADO NORMALIZANTE DOBLE ACCIÓN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30ML + 3 ML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1" u="none" strike="noStrike" dirty="0">
                          <a:effectLst/>
                        </a:rPr>
                        <a:t>1.5</a:t>
                      </a:r>
                      <a:r>
                        <a:rPr lang="es-CR" sz="1600" b="1" u="none" strike="noStrike" baseline="0" dirty="0">
                          <a:effectLst/>
                        </a:rPr>
                        <a:t> </a:t>
                      </a:r>
                      <a:r>
                        <a:rPr lang="es-CR" sz="1600" b="1" u="none" strike="noStrike" dirty="0">
                          <a:effectLst/>
                        </a:rPr>
                        <a:t>ML + 0.625ML</a:t>
                      </a:r>
                      <a:endParaRPr lang="es-C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MASCARA PUREXPERT + MASCARA SO DELICATE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200ML + 200ML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1" u="none" strike="noStrike" dirty="0">
                          <a:effectLst/>
                        </a:rPr>
                        <a:t>2.5ML + 2.5ML</a:t>
                      </a:r>
                      <a:endParaRPr lang="es-C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1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EMULSION NORMALIZADORA INTENSIVA + BLOQUEADOR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50ML + 50ML</a:t>
                      </a:r>
                      <a:endParaRPr lang="es-C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CF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1" u="none" strike="noStrike" dirty="0">
                          <a:effectLst/>
                        </a:rPr>
                        <a:t>0.625ML + 0.625ML</a:t>
                      </a:r>
                      <a:endParaRPr lang="es-C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152400" y="152400"/>
            <a:ext cx="47498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PROTOCOLO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527803"/>
            <a:chOff x="0" y="-3"/>
            <a:chExt cx="9144000" cy="6527803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152400" y="5077290"/>
            <a:ext cx="618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10 SESIONES </a:t>
            </a:r>
          </a:p>
          <a:p>
            <a:r>
              <a:rPr lang="es-CR" b="1" dirty="0"/>
              <a:t>HASTA 20 SESIONES</a:t>
            </a:r>
          </a:p>
        </p:txBody>
      </p:sp>
    </p:spTree>
    <p:extLst>
      <p:ext uri="{BB962C8B-B14F-4D97-AF65-F5344CB8AC3E}">
        <p14:creationId xmlns:p14="http://schemas.microsoft.com/office/powerpoint/2010/main" val="216348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stock-Beautiful-woman-s-portrait-iso-457002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1"/>
          <a:stretch/>
        </p:blipFill>
        <p:spPr>
          <a:xfrm>
            <a:off x="1092200" y="0"/>
            <a:ext cx="67564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19400" y="50800"/>
            <a:ext cx="3175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R" sz="50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ANTI-AGE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58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de mascara de frutas germa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3" r="36898" b="5238"/>
          <a:stretch/>
        </p:blipFill>
        <p:spPr>
          <a:xfrm>
            <a:off x="152400" y="1862670"/>
            <a:ext cx="1841500" cy="4927600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r="5220"/>
          <a:stretch/>
        </p:blipFill>
        <p:spPr>
          <a:xfrm>
            <a:off x="4842933" y="2961850"/>
            <a:ext cx="4301067" cy="2621050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" b="-1"/>
          <a:stretch/>
        </p:blipFill>
        <p:spPr>
          <a:xfrm>
            <a:off x="1844338" y="4195235"/>
            <a:ext cx="2284265" cy="22013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5" t="3423" r="26976" b="16838"/>
          <a:stretch/>
        </p:blipFill>
        <p:spPr>
          <a:xfrm>
            <a:off x="4160177" y="4568693"/>
            <a:ext cx="663048" cy="1832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794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4215"/>
              </p:ext>
            </p:extLst>
          </p:nvPr>
        </p:nvGraphicFramePr>
        <p:xfrm>
          <a:off x="152400" y="1168400"/>
          <a:ext cx="8826500" cy="4099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6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6620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OPTIONS </a:t>
                      </a:r>
                    </a:p>
                    <a:p>
                      <a:pPr algn="ctr" fontAlgn="ctr"/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SYNERGYAGE</a:t>
                      </a:r>
                      <a:r>
                        <a:rPr lang="es-CR" sz="16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 fontAlgn="ctr"/>
                      <a:r>
                        <a:rPr lang="es-C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RITUALIST</a:t>
                      </a:r>
                      <a:endParaRPr lang="es-CR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SESIÓN IMPAR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SESIÓN PAR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CONCENTRADO NANOEMULSIONADO MULTIVITAMINICO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CONCENTRADO NANOEMULSIONADO MULTIVITAMINICO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3ML</a:t>
                      </a:r>
                      <a:endParaRPr lang="es-CR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MASCARA DE COLÁGENO + IN FUSION 30, 40, 50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 UNDS + 30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 UND + 1.5 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MASCARA DE COLÁGENO + IN FUSION 30, 40, 50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 UNDS + 30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 UND + 1.5ML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CONCENTRADO NANOEMULSIONADO MULTIVITAMINICO + BLOQUEADOR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 UNDS + 30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1.5ML + 0.625ML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CONCENTRADO NANOEMULSIONADO MULTIVITAMINICO + BLOQUEADOR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 UNDS + 30 ML</a:t>
                      </a:r>
                      <a:endParaRPr lang="es-C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400" b="1" u="none" strike="noStrike" dirty="0">
                          <a:effectLst/>
                        </a:rPr>
                        <a:t>1.5ML + 0.625ML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47" marR="5047" marT="5047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152400" y="152400"/>
            <a:ext cx="47498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7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PROTOCOLO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152400" y="5305890"/>
            <a:ext cx="618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10 SESIONES </a:t>
            </a:r>
          </a:p>
          <a:p>
            <a:r>
              <a:rPr lang="es-CR" b="1" dirty="0"/>
              <a:t>HASTA 20 SESIONES</a:t>
            </a:r>
          </a:p>
        </p:txBody>
      </p:sp>
    </p:spTree>
    <p:extLst>
      <p:ext uri="{BB962C8B-B14F-4D97-AF65-F5344CB8AC3E}">
        <p14:creationId xmlns:p14="http://schemas.microsoft.com/office/powerpoint/2010/main" val="2937299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rema-facial-antiedad-aloe-de-vera-marca-babaria-50-ml-D_NQ_NP_349605-MCO25062636258_092016-F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28600" y="101600"/>
            <a:ext cx="5816600" cy="1435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9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RECOMENDACIONES </a:t>
            </a:r>
          </a:p>
          <a:p>
            <a:pPr>
              <a:lnSpc>
                <a:spcPct val="70000"/>
              </a:lnSpc>
            </a:pPr>
            <a:r>
              <a:rPr lang="es-CR" sz="49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IMPORTANTES</a:t>
            </a:r>
            <a:endParaRPr lang="es-CR" sz="2900" b="1" dirty="0">
              <a:solidFill>
                <a:srgbClr val="F48F27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3619500"/>
            <a:ext cx="2044700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625600" y="5600700"/>
            <a:ext cx="5816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s-CR" sz="28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¿QUE NO MEZCLAR </a:t>
            </a:r>
          </a:p>
          <a:p>
            <a:pPr algn="ctr"/>
            <a:r>
              <a:rPr lang="es-CR" sz="28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EN TRATAMIENTOS ESTÉTICOS?</a:t>
            </a:r>
          </a:p>
        </p:txBody>
      </p:sp>
    </p:spTree>
    <p:extLst>
      <p:ext uri="{BB962C8B-B14F-4D97-AF65-F5344CB8AC3E}">
        <p14:creationId xmlns:p14="http://schemas.microsoft.com/office/powerpoint/2010/main" val="380615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02-13747381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34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768600" y="0"/>
            <a:ext cx="36957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R" sz="41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ANATOMÍA DE</a:t>
            </a:r>
            <a:br>
              <a:rPr lang="es-CR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</a:br>
            <a:r>
              <a:rPr lang="es-CR" sz="49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LA PIEL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68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440541747_c-estetica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r="145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11" name="Título 1"/>
          <p:cNvSpPr txBox="1">
            <a:spLocks/>
          </p:cNvSpPr>
          <p:nvPr/>
        </p:nvSpPr>
        <p:spPr>
          <a:xfrm>
            <a:off x="2184400" y="4953000"/>
            <a:ext cx="447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R" sz="45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PROPIEDADES DE</a:t>
            </a:r>
            <a:br>
              <a:rPr lang="es-CR" sz="45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</a:br>
            <a:r>
              <a:rPr lang="es-CR" sz="53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LA PIEL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50800" y="3124200"/>
            <a:ext cx="20066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R" sz="2500" b="1" dirty="0">
                <a:solidFill>
                  <a:schemeClr val="bg1"/>
                </a:solidFill>
                <a:latin typeface="Calibri"/>
                <a:cs typeface="Calibri"/>
              </a:rPr>
              <a:t>ELASTICIDAD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6070600" y="3124200"/>
            <a:ext cx="26035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R" sz="2500" b="1" dirty="0">
                <a:solidFill>
                  <a:schemeClr val="bg1"/>
                </a:solidFill>
                <a:latin typeface="Calibri"/>
                <a:cs typeface="Calibri"/>
              </a:rPr>
              <a:t>DISTENSIBILIDAD</a:t>
            </a:r>
          </a:p>
        </p:txBody>
      </p:sp>
    </p:spTree>
    <p:extLst>
      <p:ext uri="{BB962C8B-B14F-4D97-AF65-F5344CB8AC3E}">
        <p14:creationId xmlns:p14="http://schemas.microsoft.com/office/powerpoint/2010/main" val="114229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CIONES PIE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2079" r="3444" b="4774"/>
          <a:stretch/>
        </p:blipFill>
        <p:spPr>
          <a:xfrm>
            <a:off x="635000" y="876300"/>
            <a:ext cx="7645400" cy="568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203200" y="152400"/>
            <a:ext cx="36957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1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FUNCIONES DE</a:t>
            </a:r>
            <a:br>
              <a:rPr lang="es-CR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</a:br>
            <a:r>
              <a:rPr lang="es-CR" sz="49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LA PIEL</a:t>
            </a:r>
          </a:p>
        </p:txBody>
      </p:sp>
    </p:spTree>
    <p:extLst>
      <p:ext uri="{BB962C8B-B14F-4D97-AF65-F5344CB8AC3E}">
        <p14:creationId xmlns:p14="http://schemas.microsoft.com/office/powerpoint/2010/main" val="309195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 PIEL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18889" r="2838" b="13518"/>
          <a:stretch/>
        </p:blipFill>
        <p:spPr>
          <a:xfrm>
            <a:off x="0" y="-6183556"/>
            <a:ext cx="8915400" cy="493048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03200" y="152400"/>
            <a:ext cx="36957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1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CAPAS DE</a:t>
            </a:r>
            <a:br>
              <a:rPr lang="es-CR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</a:br>
            <a:r>
              <a:rPr lang="es-CR" sz="49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LA PIEL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3"/>
            <a:ext cx="9144000" cy="6527803"/>
            <a:chOff x="0" y="-3"/>
            <a:chExt cx="9144000" cy="6527803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1945052"/>
            <a:ext cx="7378700" cy="36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9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92768" y="1701800"/>
            <a:ext cx="5579533" cy="4318000"/>
            <a:chOff x="249768" y="1714500"/>
            <a:chExt cx="5579533" cy="4318000"/>
          </a:xfrm>
        </p:grpSpPr>
        <p:pic>
          <p:nvPicPr>
            <p:cNvPr id="8" name="Picture 7" descr="estructura-de-la-epidermis-03-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751" y="1714500"/>
              <a:ext cx="2992489" cy="4318000"/>
            </a:xfrm>
            <a:prstGeom prst="rect">
              <a:avLst/>
            </a:prstGeom>
          </p:spPr>
        </p:pic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275048" y="1861281"/>
              <a:ext cx="2398723" cy="8199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600" b="1" dirty="0">
                <a:latin typeface="Helvetica Neue"/>
                <a:cs typeface="Helvetica Neue"/>
              </a:endParaRPr>
            </a:p>
            <a:p>
              <a:pPr>
                <a:lnSpc>
                  <a:spcPct val="8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Las células muertas</a:t>
              </a:r>
            </a:p>
            <a:p>
              <a:pPr>
                <a:lnSpc>
                  <a:spcPct val="8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descaman en la superficie de la pie</a:t>
              </a: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</p:txBody>
        </p:sp>
        <p:sp>
          <p:nvSpPr>
            <p:cNvPr id="11" name="Título 1"/>
            <p:cNvSpPr txBox="1">
              <a:spLocks/>
            </p:cNvSpPr>
            <p:nvPr/>
          </p:nvSpPr>
          <p:spPr>
            <a:xfrm>
              <a:off x="249768" y="3352808"/>
              <a:ext cx="2499446" cy="8342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6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Estrato Córneo</a:t>
              </a:r>
            </a:p>
            <a:p>
              <a:pPr>
                <a:lnSpc>
                  <a:spcPct val="7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7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Estrato Lúcido</a:t>
              </a:r>
            </a:p>
            <a:p>
              <a:pPr>
                <a:lnSpc>
                  <a:spcPct val="6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6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Estrato Granuloso</a:t>
              </a: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14471"/>
            <a:stretch/>
          </p:blipFill>
          <p:spPr>
            <a:xfrm>
              <a:off x="2345089" y="1833245"/>
              <a:ext cx="3484212" cy="4145280"/>
            </a:xfrm>
            <a:prstGeom prst="rect">
              <a:avLst/>
            </a:prstGeom>
          </p:spPr>
        </p:pic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262408" y="4629453"/>
              <a:ext cx="2499446" cy="13777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5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Estrato Espinoso</a:t>
              </a: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5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6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1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Estrato Basal</a:t>
              </a: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60000"/>
                </a:lnSpc>
              </a:pPr>
              <a:r>
                <a:rPr lang="es-CR" sz="1800" b="1" dirty="0">
                  <a:latin typeface="Helvetica Neue"/>
                  <a:cs typeface="Helvetica Neue"/>
                </a:rPr>
                <a:t>Dermis</a:t>
              </a: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  <a:p>
              <a:pPr>
                <a:lnSpc>
                  <a:spcPct val="100000"/>
                </a:lnSpc>
              </a:pPr>
              <a:endParaRPr lang="es-CR" sz="1200" b="1" dirty="0">
                <a:latin typeface="Helvetica Neue"/>
                <a:cs typeface="Helvetica Neue"/>
              </a:endParaRPr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203200" y="152400"/>
            <a:ext cx="36957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8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EPIDERMIS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3996" cy="6527800"/>
            <a:chOff x="0" y="-3"/>
            <a:chExt cx="9144000" cy="6527803"/>
          </a:xfrm>
        </p:grpSpPr>
        <p:pic>
          <p:nvPicPr>
            <p:cNvPr id="2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29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ir-nails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96606"/>
            <a:ext cx="5854994" cy="553622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03200" y="152400"/>
            <a:ext cx="36957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8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DERMIS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3996" cy="6527800"/>
            <a:chOff x="0" y="-3"/>
            <a:chExt cx="9144000" cy="65278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79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03200" y="152400"/>
            <a:ext cx="36957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CR" sz="4800" b="1" dirty="0">
                <a:solidFill>
                  <a:srgbClr val="F48F2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HIPODERMIS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3996" cy="6527800"/>
            <a:chOff x="0" y="-3"/>
            <a:chExt cx="9144000" cy="65278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9" r="12259"/>
            <a:stretch>
              <a:fillRect/>
            </a:stretch>
          </p:blipFill>
          <p:spPr bwMode="auto">
            <a:xfrm>
              <a:off x="6875466" y="-3"/>
              <a:ext cx="2243137" cy="640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51600"/>
              <a:ext cx="9144000" cy="76200"/>
            </a:xfrm>
            <a:prstGeom prst="rect">
              <a:avLst/>
            </a:prstGeom>
          </p:spPr>
        </p:pic>
      </p:grpSp>
      <p:pic>
        <p:nvPicPr>
          <p:cNvPr id="10" name="Picture 9" descr="13619145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177178"/>
            <a:ext cx="5660858" cy="50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9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1692</TotalTime>
  <Words>471</Words>
  <Application>Microsoft Office PowerPoint</Application>
  <PresentationFormat>Presentación en pantalla (4:3)</PresentationFormat>
  <Paragraphs>183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Helvetica Neue</vt:lpstr>
      <vt:lpstr>Tema de Office</vt:lpstr>
      <vt:lpstr>WHISKING</vt:lpstr>
      <vt:lpstr>DIAGNOSTICO FACIAL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IFE S.A.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WHISKING</dc:title>
  <dc:creator>Allan Calvo</dc:creator>
  <cp:lastModifiedBy>Adriana Aguilar Coto</cp:lastModifiedBy>
  <cp:revision>93</cp:revision>
  <dcterms:created xsi:type="dcterms:W3CDTF">2017-05-25T17:08:53Z</dcterms:created>
  <dcterms:modified xsi:type="dcterms:W3CDTF">2017-06-09T14:50:59Z</dcterms:modified>
</cp:coreProperties>
</file>